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6"/>
  </p:notesMasterIdLst>
  <p:sldIdLst>
    <p:sldId id="256" r:id="rId2"/>
    <p:sldId id="270" r:id="rId3"/>
    <p:sldId id="257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417" r:id="rId15"/>
    <p:sldId id="286" r:id="rId16"/>
    <p:sldId id="287" r:id="rId17"/>
    <p:sldId id="288" r:id="rId18"/>
    <p:sldId id="293" r:id="rId19"/>
    <p:sldId id="289" r:id="rId20"/>
    <p:sldId id="294" r:id="rId21"/>
    <p:sldId id="295" r:id="rId22"/>
    <p:sldId id="296" r:id="rId23"/>
    <p:sldId id="297" r:id="rId24"/>
    <p:sldId id="298" r:id="rId25"/>
    <p:sldId id="300" r:id="rId26"/>
    <p:sldId id="299" r:id="rId27"/>
    <p:sldId id="301" r:id="rId28"/>
    <p:sldId id="302" r:id="rId29"/>
    <p:sldId id="303" r:id="rId30"/>
    <p:sldId id="304" r:id="rId31"/>
    <p:sldId id="418" r:id="rId32"/>
    <p:sldId id="311" r:id="rId33"/>
    <p:sldId id="312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419" r:id="rId42"/>
    <p:sldId id="323" r:id="rId43"/>
    <p:sldId id="324" r:id="rId44"/>
    <p:sldId id="330" r:id="rId45"/>
    <p:sldId id="331" r:id="rId46"/>
    <p:sldId id="332" r:id="rId47"/>
    <p:sldId id="333" r:id="rId48"/>
    <p:sldId id="334" r:id="rId49"/>
    <p:sldId id="335" r:id="rId50"/>
    <p:sldId id="326" r:id="rId51"/>
    <p:sldId id="420" r:id="rId52"/>
    <p:sldId id="340" r:id="rId53"/>
    <p:sldId id="341" r:id="rId54"/>
    <p:sldId id="342" r:id="rId55"/>
    <p:sldId id="343" r:id="rId56"/>
    <p:sldId id="344" r:id="rId57"/>
    <p:sldId id="345" r:id="rId58"/>
    <p:sldId id="346" r:id="rId59"/>
    <p:sldId id="347" r:id="rId60"/>
    <p:sldId id="349" r:id="rId61"/>
    <p:sldId id="348" r:id="rId62"/>
    <p:sldId id="350" r:id="rId63"/>
    <p:sldId id="351" r:id="rId64"/>
    <p:sldId id="421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CFDC6-B8DC-4B04-B327-1A4FF77F2D8C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8399E-A766-48DC-ACB5-E352FCF5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91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hyperlink" Target="https://www.youtube.com/watch?v=MU9gn3KHIx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2" Type="http://schemas.openxmlformats.org/officeDocument/2006/relationships/hyperlink" Target="https://www.youtube.com/watch?v=3mYe_uKjsq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mp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mp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tm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mp"/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hyperlink" Target="https://www.youtube.com/watch?v=x8o-oOf3A-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mp"/><Relationship Id="rId4" Type="http://schemas.openxmlformats.org/officeDocument/2006/relationships/image" Target="../media/image11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Surface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61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1: Weathering &amp; Soils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439" y="2027779"/>
            <a:ext cx="11631881" cy="4540446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Frost Action: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weathering process caused by cycles of freezing and thawing of water in rock openings</a:t>
            </a:r>
          </a:p>
          <a:p>
            <a:pPr lvl="1"/>
            <a:r>
              <a:rPr lang="en-US" sz="2800" dirty="0" smtClean="0"/>
              <a:t>Water </a:t>
            </a:r>
            <a:r>
              <a:rPr lang="en-US" sz="2800" dirty="0" smtClean="0">
                <a:solidFill>
                  <a:srgbClr val="FFC000"/>
                </a:solidFill>
              </a:rPr>
              <a:t>infiltrates</a:t>
            </a:r>
            <a:r>
              <a:rPr lang="en-US" sz="2800" dirty="0" smtClean="0"/>
              <a:t> cracks in the rock and when it freezes, it expands </a:t>
            </a:r>
            <a:r>
              <a:rPr lang="en-US" sz="2800" dirty="0" smtClean="0">
                <a:solidFill>
                  <a:srgbClr val="FFC000"/>
                </a:solidFill>
              </a:rPr>
              <a:t>10%</a:t>
            </a:r>
            <a:r>
              <a:rPr lang="en-US" sz="2800" dirty="0" smtClean="0"/>
              <a:t>, causing the rock to split apart</a:t>
            </a:r>
          </a:p>
          <a:p>
            <a:pPr lvl="1"/>
            <a:r>
              <a:rPr lang="en-US" sz="2800" u="sng" dirty="0" smtClean="0"/>
              <a:t>Infiltration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r>
              <a:rPr lang="en-US" sz="2800" dirty="0" smtClean="0">
                <a:solidFill>
                  <a:srgbClr val="FFC000"/>
                </a:solidFill>
              </a:rPr>
              <a:t>the process by which water moves into soil or rocks</a:t>
            </a:r>
          </a:p>
        </p:txBody>
      </p:sp>
      <p:pic>
        <p:nvPicPr>
          <p:cNvPr id="6" name="Picture 5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39746" r="28486" b="15712"/>
          <a:stretch/>
        </p:blipFill>
        <p:spPr>
          <a:xfrm>
            <a:off x="3181081" y="4298002"/>
            <a:ext cx="4984125" cy="258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0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1: Weathering &amp; Soils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5" y="2130810"/>
            <a:ext cx="6171238" cy="4630598"/>
          </a:xfrm>
        </p:spPr>
        <p:txBody>
          <a:bodyPr>
            <a:normAutofit lnSpcReduction="10000"/>
          </a:bodyPr>
          <a:lstStyle/>
          <a:p>
            <a:r>
              <a:rPr lang="en-US" sz="3200" u="sng" dirty="0" smtClean="0"/>
              <a:t>Plant Root Growth: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as plants grow, they can also spread cracks apart even further in rocks</a:t>
            </a:r>
          </a:p>
          <a:p>
            <a:pPr marL="0" indent="0">
              <a:buNone/>
            </a:pPr>
            <a:endParaRPr lang="en-US" sz="3200" u="sng" dirty="0"/>
          </a:p>
          <a:p>
            <a:r>
              <a:rPr lang="en-US" sz="3200" u="sng" dirty="0" smtClean="0"/>
              <a:t>Abrupt Temperature Changes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200" dirty="0" smtClean="0">
                <a:solidFill>
                  <a:srgbClr val="FFC000"/>
                </a:solidFill>
              </a:rPr>
              <a:t>as temperature increases, rocks expand and fracture (break)</a:t>
            </a:r>
          </a:p>
          <a:p>
            <a:pPr lvl="1"/>
            <a:r>
              <a:rPr lang="en-US" sz="2800" dirty="0" smtClean="0">
                <a:solidFill>
                  <a:srgbClr val="FFC000"/>
                </a:solidFill>
              </a:rPr>
              <a:t>Example: Bridges</a:t>
            </a:r>
          </a:p>
        </p:txBody>
      </p:sp>
      <p:pic>
        <p:nvPicPr>
          <p:cNvPr id="6" name="Picture 5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2" t="39551" r="28592" b="17129"/>
          <a:stretch/>
        </p:blipFill>
        <p:spPr>
          <a:xfrm>
            <a:off x="6697013" y="1293697"/>
            <a:ext cx="2524260" cy="3317225"/>
          </a:xfrm>
          <a:prstGeom prst="rect">
            <a:avLst/>
          </a:prstGeom>
        </p:spPr>
      </p:pic>
      <p:pic>
        <p:nvPicPr>
          <p:cNvPr id="7" name="Picture 6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1" t="39355" r="27746" b="16692"/>
          <a:stretch/>
        </p:blipFill>
        <p:spPr>
          <a:xfrm>
            <a:off x="8731876" y="3568604"/>
            <a:ext cx="2537138" cy="319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6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1: Weathering &amp; Soils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4" y="2130809"/>
            <a:ext cx="6557605" cy="45533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Physical and chemical weathering processes are important in the formation of soil</a:t>
            </a:r>
          </a:p>
          <a:p>
            <a:r>
              <a:rPr lang="en-US" sz="3200" dirty="0" smtClean="0"/>
              <a:t>Soil is a mixture of weathered rock particles and </a:t>
            </a:r>
            <a:r>
              <a:rPr lang="en-US" sz="3200" dirty="0" smtClean="0">
                <a:solidFill>
                  <a:srgbClr val="FFC000"/>
                </a:solidFill>
              </a:rPr>
              <a:t>organic matter </a:t>
            </a:r>
            <a:r>
              <a:rPr lang="en-US" sz="3200" dirty="0" smtClean="0"/>
              <a:t>that supports rooted plants</a:t>
            </a:r>
          </a:p>
          <a:p>
            <a:r>
              <a:rPr lang="en-US" sz="3200" u="sng" dirty="0" smtClean="0"/>
              <a:t>Humus</a:t>
            </a:r>
            <a:r>
              <a:rPr lang="en-US" sz="3200" dirty="0" smtClean="0"/>
              <a:t>: </a:t>
            </a:r>
            <a:r>
              <a:rPr lang="en-US" sz="3200" dirty="0" smtClean="0">
                <a:solidFill>
                  <a:srgbClr val="FFC000"/>
                </a:solidFill>
              </a:rPr>
              <a:t>part of soil that serves as a source of plant nutrients</a:t>
            </a: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8" t="39746" r="27747" b="18263"/>
          <a:stretch/>
        </p:blipFill>
        <p:spPr>
          <a:xfrm>
            <a:off x="7276563" y="146432"/>
            <a:ext cx="2781837" cy="3968754"/>
          </a:xfrm>
          <a:prstGeom prst="rect">
            <a:avLst/>
          </a:prstGeom>
        </p:spPr>
      </p:pic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2" t="41515" r="28487" b="19831"/>
          <a:stretch/>
        </p:blipFill>
        <p:spPr>
          <a:xfrm>
            <a:off x="8410099" y="3758773"/>
            <a:ext cx="3296601" cy="292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3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1: Weathering &amp; Soils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4" y="2130810"/>
            <a:ext cx="10640208" cy="439877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Soil Layers</a:t>
            </a:r>
            <a:endParaRPr lang="en-US" sz="3200" u="sng" dirty="0" smtClean="0"/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39159" r="27113" b="16889"/>
          <a:stretch/>
        </p:blipFill>
        <p:spPr>
          <a:xfrm>
            <a:off x="2833350" y="2233841"/>
            <a:ext cx="6875307" cy="448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4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05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2: Erosion &amp; 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105054"/>
            <a:ext cx="9613861" cy="359931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Essential Question: How are sediments moved &amp; placed in a new location?</a:t>
            </a:r>
            <a:endParaRPr lang="en-US" sz="3200" dirty="0"/>
          </a:p>
        </p:txBody>
      </p:sp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8" t="30525" r="31972" b="35725"/>
          <a:stretch/>
        </p:blipFill>
        <p:spPr>
          <a:xfrm>
            <a:off x="2240923" y="3103806"/>
            <a:ext cx="7328080" cy="355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5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2: Erosion &amp; 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3" y="2130810"/>
            <a:ext cx="6196997" cy="450181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After rocks are broken up from weathering, they need to be moved</a:t>
            </a:r>
          </a:p>
          <a:p>
            <a:r>
              <a:rPr lang="en-US" sz="3200" u="sng" dirty="0" smtClean="0"/>
              <a:t>Erosion: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process where particles are transported as sediment</a:t>
            </a:r>
          </a:p>
          <a:p>
            <a:pPr lvl="1"/>
            <a:r>
              <a:rPr lang="en-US" sz="2800" dirty="0" smtClean="0"/>
              <a:t>Over time erosion helps </a:t>
            </a:r>
            <a:r>
              <a:rPr lang="en-US" sz="2800" dirty="0" smtClean="0">
                <a:solidFill>
                  <a:srgbClr val="FFC000"/>
                </a:solidFill>
              </a:rPr>
              <a:t>shape</a:t>
            </a:r>
            <a:r>
              <a:rPr lang="en-US" sz="2800" dirty="0" smtClean="0"/>
              <a:t> and </a:t>
            </a:r>
            <a:r>
              <a:rPr lang="en-US" sz="2800" dirty="0" smtClean="0">
                <a:solidFill>
                  <a:srgbClr val="FFC000"/>
                </a:solidFill>
              </a:rPr>
              <a:t>lower</a:t>
            </a:r>
            <a:r>
              <a:rPr lang="en-US" sz="2800" dirty="0" smtClean="0"/>
              <a:t> all surface features</a:t>
            </a:r>
          </a:p>
        </p:txBody>
      </p:sp>
      <p:pic>
        <p:nvPicPr>
          <p:cNvPr id="6" name="Picture 5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41906" r="28803" b="19832"/>
          <a:stretch/>
        </p:blipFill>
        <p:spPr>
          <a:xfrm>
            <a:off x="6838681" y="2130810"/>
            <a:ext cx="3271234" cy="433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2: Erosion &amp; 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3" y="2130810"/>
            <a:ext cx="6531849" cy="4617720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Agents of Erosion: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forces set in motion by gravity that cause sediments to move</a:t>
            </a:r>
          </a:p>
          <a:p>
            <a:pPr lvl="1"/>
            <a:r>
              <a:rPr lang="en-US" sz="2800" dirty="0" smtClean="0"/>
              <a:t>Examples of Agents of Erosion:</a:t>
            </a:r>
          </a:p>
          <a:p>
            <a:pPr lvl="2"/>
            <a:r>
              <a:rPr lang="en-US" sz="2600" dirty="0" smtClean="0">
                <a:solidFill>
                  <a:srgbClr val="FFC000"/>
                </a:solidFill>
              </a:rPr>
              <a:t>Streams</a:t>
            </a: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43083" r="28698" b="20813"/>
          <a:stretch/>
        </p:blipFill>
        <p:spPr>
          <a:xfrm>
            <a:off x="9631060" y="207750"/>
            <a:ext cx="2050700" cy="2084689"/>
          </a:xfrm>
          <a:prstGeom prst="rect">
            <a:avLst/>
          </a:prstGeom>
        </p:spPr>
      </p:pic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1" t="41906" r="27852" b="24737"/>
          <a:stretch/>
        </p:blipFill>
        <p:spPr>
          <a:xfrm>
            <a:off x="3000776" y="4026865"/>
            <a:ext cx="6632619" cy="262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2: Erosion &amp; 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3" y="2130810"/>
            <a:ext cx="7472006" cy="4604841"/>
          </a:xfrm>
        </p:spPr>
        <p:txBody>
          <a:bodyPr>
            <a:normAutofit/>
          </a:bodyPr>
          <a:lstStyle/>
          <a:p>
            <a:pPr lvl="1"/>
            <a:r>
              <a:rPr lang="en-US" sz="3200" dirty="0" smtClean="0"/>
              <a:t>Examples of Agents of Erosion:</a:t>
            </a:r>
          </a:p>
          <a:p>
            <a:pPr lvl="2"/>
            <a:r>
              <a:rPr lang="en-US" sz="3200" dirty="0" smtClean="0">
                <a:solidFill>
                  <a:srgbClr val="FFC000"/>
                </a:solidFill>
              </a:rPr>
              <a:t>Waves</a:t>
            </a: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43083" r="28698" b="20813"/>
          <a:stretch/>
        </p:blipFill>
        <p:spPr>
          <a:xfrm>
            <a:off x="9592208" y="207750"/>
            <a:ext cx="2089552" cy="2124185"/>
          </a:xfrm>
          <a:prstGeom prst="rect">
            <a:avLst/>
          </a:prstGeom>
        </p:spPr>
      </p:pic>
      <p:pic>
        <p:nvPicPr>
          <p:cNvPr id="6" name="Picture 5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5" t="42102" r="27958" b="24345"/>
          <a:stretch/>
        </p:blipFill>
        <p:spPr>
          <a:xfrm>
            <a:off x="2927799" y="2820903"/>
            <a:ext cx="8594500" cy="34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6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2: Erosion &amp; 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3" y="2130810"/>
            <a:ext cx="6531849" cy="4617720"/>
          </a:xfrm>
        </p:spPr>
        <p:txBody>
          <a:bodyPr>
            <a:normAutofit/>
          </a:bodyPr>
          <a:lstStyle/>
          <a:p>
            <a:pPr lvl="1"/>
            <a:r>
              <a:rPr lang="en-US" sz="3200" dirty="0" smtClean="0"/>
              <a:t>Examples of Agents of Erosion:</a:t>
            </a:r>
          </a:p>
          <a:p>
            <a:pPr lvl="2"/>
            <a:r>
              <a:rPr lang="en-US" sz="3200" dirty="0" smtClean="0">
                <a:solidFill>
                  <a:srgbClr val="FFC000"/>
                </a:solidFill>
              </a:rPr>
              <a:t>Glaciers</a:t>
            </a: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43083" r="28698" b="20813"/>
          <a:stretch/>
        </p:blipFill>
        <p:spPr>
          <a:xfrm>
            <a:off x="9643729" y="207750"/>
            <a:ext cx="2038031" cy="2071811"/>
          </a:xfrm>
          <a:prstGeom prst="rect">
            <a:avLst/>
          </a:prstGeom>
        </p:spPr>
      </p:pic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7" t="42102" r="28063" b="24933"/>
          <a:stretch/>
        </p:blipFill>
        <p:spPr>
          <a:xfrm>
            <a:off x="3374886" y="2936382"/>
            <a:ext cx="8306874" cy="327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1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809" y="724437"/>
            <a:ext cx="10396882" cy="1151965"/>
          </a:xfrm>
        </p:spPr>
        <p:txBody>
          <a:bodyPr/>
          <a:lstStyle/>
          <a:p>
            <a:r>
              <a:rPr lang="en-US" dirty="0" smtClean="0"/>
              <a:t>Unit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80320" y="2288527"/>
            <a:ext cx="9613861" cy="35993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 smtClean="0"/>
              <a:t>Topic 1: Weathering &amp; Soils</a:t>
            </a:r>
          </a:p>
          <a:p>
            <a:r>
              <a:rPr lang="en-US" sz="3200" dirty="0" smtClean="0"/>
              <a:t>Topic 2: Erosion &amp; Deposition</a:t>
            </a:r>
          </a:p>
          <a:p>
            <a:r>
              <a:rPr lang="en-US" sz="3200" dirty="0" smtClean="0"/>
              <a:t>Topic 3: Running Water</a:t>
            </a:r>
          </a:p>
          <a:p>
            <a:r>
              <a:rPr lang="en-US" sz="3200" dirty="0" smtClean="0"/>
              <a:t>Topic 4: Glaciers</a:t>
            </a:r>
          </a:p>
          <a:p>
            <a:r>
              <a:rPr lang="en-US" sz="3200" dirty="0" smtClean="0"/>
              <a:t>Topic 5: Mass Movement, Waves, &amp; Wind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866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2: Erosion &amp; 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3" y="2130810"/>
            <a:ext cx="6531849" cy="4617720"/>
          </a:xfrm>
        </p:spPr>
        <p:txBody>
          <a:bodyPr>
            <a:normAutofit/>
          </a:bodyPr>
          <a:lstStyle/>
          <a:p>
            <a:pPr lvl="1"/>
            <a:r>
              <a:rPr lang="en-US" sz="3200" dirty="0" smtClean="0"/>
              <a:t>Examples of Agents of Erosion:</a:t>
            </a:r>
          </a:p>
          <a:p>
            <a:pPr lvl="2"/>
            <a:r>
              <a:rPr lang="en-US" sz="3200" dirty="0" smtClean="0">
                <a:solidFill>
                  <a:srgbClr val="FFC000"/>
                </a:solidFill>
              </a:rPr>
              <a:t>Wind</a:t>
            </a: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43083" r="28698" b="20813"/>
          <a:stretch/>
        </p:blipFill>
        <p:spPr>
          <a:xfrm>
            <a:off x="9643729" y="207750"/>
            <a:ext cx="2038031" cy="2071811"/>
          </a:xfrm>
          <a:prstGeom prst="rect">
            <a:avLst/>
          </a:prstGeom>
        </p:spPr>
      </p:pic>
      <p:pic>
        <p:nvPicPr>
          <p:cNvPr id="6" name="Picture 5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4" t="42299" r="28170" b="24736"/>
          <a:stretch/>
        </p:blipFill>
        <p:spPr>
          <a:xfrm>
            <a:off x="2794714" y="2825039"/>
            <a:ext cx="8695585" cy="342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5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2: Erosion &amp; 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3" y="2130810"/>
            <a:ext cx="6531849" cy="4617720"/>
          </a:xfrm>
        </p:spPr>
        <p:txBody>
          <a:bodyPr>
            <a:normAutofit/>
          </a:bodyPr>
          <a:lstStyle/>
          <a:p>
            <a:pPr lvl="1"/>
            <a:r>
              <a:rPr lang="en-US" sz="3200" dirty="0" smtClean="0"/>
              <a:t>Examples of Agents of Erosion:</a:t>
            </a:r>
          </a:p>
          <a:p>
            <a:pPr lvl="2"/>
            <a:r>
              <a:rPr lang="en-US" sz="3200" dirty="0" smtClean="0">
                <a:solidFill>
                  <a:srgbClr val="FFC000"/>
                </a:solidFill>
                <a:hlinkClick r:id="rId2"/>
              </a:rPr>
              <a:t>Mass Movement</a:t>
            </a:r>
            <a:endParaRPr lang="en-US" sz="3200" dirty="0" smtClean="0">
              <a:solidFill>
                <a:srgbClr val="FFC000"/>
              </a:solidFill>
            </a:endParaRP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43083" r="28698" b="20813"/>
          <a:stretch/>
        </p:blipFill>
        <p:spPr>
          <a:xfrm>
            <a:off x="9643729" y="207750"/>
            <a:ext cx="2038031" cy="2071811"/>
          </a:xfrm>
          <a:prstGeom prst="rect">
            <a:avLst/>
          </a:prstGeom>
        </p:spPr>
      </p:pic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5" t="42102" r="28275" b="24541"/>
          <a:stretch/>
        </p:blipFill>
        <p:spPr>
          <a:xfrm>
            <a:off x="2316922" y="3254813"/>
            <a:ext cx="8496660" cy="33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0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2: Erosion &amp; 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3" y="2130810"/>
            <a:ext cx="6531849" cy="4617720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Gravity: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Plays a DIRECT role!</a:t>
            </a:r>
          </a:p>
          <a:p>
            <a:pPr lvl="1"/>
            <a:r>
              <a:rPr lang="en-US" sz="2800" dirty="0" smtClean="0"/>
              <a:t>Force behind most agents of erosion</a:t>
            </a:r>
          </a:p>
          <a:p>
            <a:pPr lvl="1"/>
            <a:r>
              <a:rPr lang="en-US" sz="2800" dirty="0" smtClean="0"/>
              <a:t>Causes </a:t>
            </a:r>
            <a:r>
              <a:rPr lang="en-US" sz="2800" dirty="0"/>
              <a:t>rivers to flow, ice to move, and rocks to </a:t>
            </a:r>
            <a:r>
              <a:rPr lang="en-US" sz="2800" dirty="0" smtClean="0"/>
              <a:t>slide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43083" r="28698" b="20813"/>
          <a:stretch/>
        </p:blipFill>
        <p:spPr>
          <a:xfrm>
            <a:off x="9631060" y="207750"/>
            <a:ext cx="2050700" cy="2084689"/>
          </a:xfrm>
          <a:prstGeom prst="rect">
            <a:avLst/>
          </a:prstGeom>
        </p:spPr>
      </p:pic>
      <p:pic>
        <p:nvPicPr>
          <p:cNvPr id="6" name="Picture 5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3" t="42102" r="28697" b="19243"/>
          <a:stretch/>
        </p:blipFill>
        <p:spPr>
          <a:xfrm>
            <a:off x="6838682" y="2379644"/>
            <a:ext cx="3155324" cy="41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2: Erosion &amp; 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3" y="2130810"/>
            <a:ext cx="6531849" cy="4617720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The Sun: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Plays an INDIRECT role!</a:t>
            </a:r>
          </a:p>
          <a:p>
            <a:pPr lvl="1"/>
            <a:r>
              <a:rPr lang="en-US" sz="2800" dirty="0" smtClean="0"/>
              <a:t>Drives the water cycle which produces rain and ice</a:t>
            </a:r>
          </a:p>
          <a:p>
            <a:pPr lvl="1"/>
            <a:r>
              <a:rPr lang="en-US" sz="2800" dirty="0" smtClean="0"/>
              <a:t>Fuels winds and drives ocean currents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43083" r="28698" b="20813"/>
          <a:stretch/>
        </p:blipFill>
        <p:spPr>
          <a:xfrm>
            <a:off x="9631060" y="207750"/>
            <a:ext cx="2050700" cy="2084689"/>
          </a:xfrm>
          <a:prstGeom prst="rect">
            <a:avLst/>
          </a:prstGeom>
        </p:spPr>
      </p:pic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42493" r="28803" b="19440"/>
          <a:stretch/>
        </p:blipFill>
        <p:spPr>
          <a:xfrm>
            <a:off x="6838682" y="2465385"/>
            <a:ext cx="3245476" cy="428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3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2: Erosion &amp; 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2" y="2130810"/>
            <a:ext cx="6042451" cy="4617720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Deposition: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process by which sediments are deposited after being eroded away</a:t>
            </a:r>
          </a:p>
          <a:p>
            <a:pPr lvl="1"/>
            <a:r>
              <a:rPr lang="en-US" sz="2800" dirty="0" smtClean="0"/>
              <a:t>Sediments are deposited in locations where they form (horizontal) layers of sedimentary rocks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6" name="Picture 5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42299" r="28908" b="19831"/>
          <a:stretch/>
        </p:blipFill>
        <p:spPr>
          <a:xfrm>
            <a:off x="6688098" y="1718256"/>
            <a:ext cx="3606084" cy="476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2: Erosion &amp; 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2" y="2066416"/>
            <a:ext cx="10627331" cy="461772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sediment determines how fast they are deposited</a:t>
            </a:r>
          </a:p>
          <a:p>
            <a:pPr lvl="1"/>
            <a:r>
              <a:rPr lang="en-US" sz="3200" u="sng" dirty="0" smtClean="0"/>
              <a:t>Size</a:t>
            </a:r>
            <a:r>
              <a:rPr lang="en-US" sz="3200" dirty="0" smtClean="0"/>
              <a:t>: </a:t>
            </a:r>
            <a:r>
              <a:rPr lang="en-US" sz="3200" dirty="0" smtClean="0">
                <a:solidFill>
                  <a:srgbClr val="FFC000"/>
                </a:solidFill>
              </a:rPr>
              <a:t>larger sediments will settle</a:t>
            </a:r>
          </a:p>
          <a:p>
            <a:pPr marL="457200" lvl="1" indent="0" algn="ctr">
              <a:buNone/>
            </a:pPr>
            <a:r>
              <a:rPr lang="en-US" sz="3200" dirty="0" smtClean="0">
                <a:solidFill>
                  <a:srgbClr val="FFC000"/>
                </a:solidFill>
              </a:rPr>
              <a:t>faster</a:t>
            </a:r>
          </a:p>
          <a:p>
            <a:pPr lvl="1"/>
            <a:r>
              <a:rPr lang="en-US" sz="3200" u="sng" dirty="0" smtClean="0"/>
              <a:t>Shape</a:t>
            </a:r>
            <a:r>
              <a:rPr lang="en-US" sz="3200" dirty="0" smtClean="0"/>
              <a:t>: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rounder sediments settle</a:t>
            </a:r>
          </a:p>
          <a:p>
            <a:pPr marL="457200" lvl="1" indent="0" algn="ctr">
              <a:buNone/>
            </a:pPr>
            <a:r>
              <a:rPr lang="en-US" sz="3200" dirty="0" smtClean="0">
                <a:solidFill>
                  <a:srgbClr val="FFC000"/>
                </a:solidFill>
              </a:rPr>
              <a:t>faster </a:t>
            </a:r>
          </a:p>
          <a:p>
            <a:pPr lvl="1"/>
            <a:r>
              <a:rPr lang="en-US" sz="3200" u="sng" dirty="0" smtClean="0"/>
              <a:t>Density</a:t>
            </a:r>
            <a:r>
              <a:rPr lang="en-US" sz="3200" dirty="0" smtClean="0">
                <a:solidFill>
                  <a:srgbClr val="FFC000"/>
                </a:solidFill>
              </a:rPr>
              <a:t>: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more dense sediments settle</a:t>
            </a:r>
          </a:p>
          <a:p>
            <a:pPr marL="457200" lvl="1" indent="0" algn="ctr">
              <a:buNone/>
            </a:pPr>
            <a:r>
              <a:rPr lang="en-US" sz="3200" dirty="0" smtClean="0">
                <a:solidFill>
                  <a:srgbClr val="FFC000"/>
                </a:solidFill>
              </a:rPr>
              <a:t>faster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1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2: Erosion &amp; 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3" y="2130810"/>
            <a:ext cx="6531849" cy="4617720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ESRT Pg. 6:</a:t>
            </a:r>
          </a:p>
          <a:p>
            <a:pPr marL="0" indent="0">
              <a:buNone/>
            </a:pPr>
            <a:r>
              <a:rPr lang="en-US" sz="3200" dirty="0" smtClean="0"/>
              <a:t>How size &amp; stream</a:t>
            </a:r>
          </a:p>
          <a:p>
            <a:pPr marL="0" indent="0">
              <a:buNone/>
            </a:pPr>
            <a:r>
              <a:rPr lang="en-US" sz="3200" dirty="0"/>
              <a:t>v</a:t>
            </a:r>
            <a:r>
              <a:rPr lang="en-US" sz="3200" dirty="0" smtClean="0"/>
              <a:t>elocity affect</a:t>
            </a:r>
          </a:p>
          <a:p>
            <a:pPr marL="0" indent="0">
              <a:buNone/>
            </a:pPr>
            <a:r>
              <a:rPr lang="en-US" sz="3200" dirty="0"/>
              <a:t>d</a:t>
            </a:r>
            <a:r>
              <a:rPr lang="en-US" sz="3200" dirty="0" smtClean="0"/>
              <a:t>eposition</a:t>
            </a:r>
          </a:p>
          <a:p>
            <a:pPr marL="0" indent="0">
              <a:buNone/>
            </a:pPr>
            <a:r>
              <a:rPr lang="en-US" sz="3200" dirty="0"/>
              <a:t>r</a:t>
            </a:r>
            <a:r>
              <a:rPr lang="en-US" sz="3200" dirty="0" smtClean="0"/>
              <a:t>ate</a:t>
            </a:r>
          </a:p>
          <a:p>
            <a:pPr marL="0" indent="0">
              <a:buNone/>
            </a:pPr>
            <a:r>
              <a:rPr lang="en-US" sz="3200" u="sng" dirty="0" smtClean="0"/>
              <a:t> 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t="28957" r="36303" b="18457"/>
          <a:stretch/>
        </p:blipFill>
        <p:spPr>
          <a:xfrm>
            <a:off x="4217831" y="1731082"/>
            <a:ext cx="5241702" cy="51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3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2: Erosion &amp; 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2" y="2130810"/>
            <a:ext cx="7059883" cy="4591962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Sorted Sediment: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layers of sediment that are similar in size, shape or density</a:t>
            </a:r>
          </a:p>
          <a:p>
            <a:pPr lvl="1"/>
            <a:r>
              <a:rPr lang="en-US" sz="2800" u="sng" dirty="0" smtClean="0"/>
              <a:t>Example</a:t>
            </a:r>
            <a:r>
              <a:rPr lang="en-US" sz="2800" dirty="0" smtClean="0"/>
              <a:t>: deposition from a stream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6" name="Picture 5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42299" r="28908" b="19831"/>
          <a:stretch/>
        </p:blipFill>
        <p:spPr>
          <a:xfrm>
            <a:off x="9829570" y="152588"/>
            <a:ext cx="1735658" cy="2294398"/>
          </a:xfrm>
          <a:prstGeom prst="rect">
            <a:avLst/>
          </a:prstGeom>
        </p:spPr>
      </p:pic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8" t="47793" r="29542" b="26306"/>
          <a:stretch/>
        </p:blipFill>
        <p:spPr>
          <a:xfrm>
            <a:off x="7164625" y="2562896"/>
            <a:ext cx="3532774" cy="32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2: Erosion &amp; 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2" y="2130810"/>
            <a:ext cx="6634881" cy="5029844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Unsorted Sediment: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layers of sediment that are mixed in size, shape or density</a:t>
            </a:r>
          </a:p>
          <a:p>
            <a:pPr lvl="1"/>
            <a:r>
              <a:rPr lang="en-US" sz="2800" u="sng" dirty="0" smtClean="0"/>
              <a:t>Example</a:t>
            </a:r>
            <a:r>
              <a:rPr lang="en-US" sz="2800" dirty="0" smtClean="0"/>
              <a:t>: deposition from a glacier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8" t="47989" r="29964" b="26503"/>
          <a:stretch/>
        </p:blipFill>
        <p:spPr>
          <a:xfrm>
            <a:off x="7173531" y="2130810"/>
            <a:ext cx="3828988" cy="360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0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2: Erosion &amp; 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76264"/>
            <a:ext cx="12192000" cy="5029844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Horizontal Sorting: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when the velocity of wind or water gradually decreases, particle size, roundness, and density gradually decrease as you move farther away</a:t>
            </a:r>
          </a:p>
          <a:p>
            <a:pPr marL="457200" lvl="1" indent="0"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56819" r="37782" b="18458"/>
          <a:stretch/>
        </p:blipFill>
        <p:spPr>
          <a:xfrm>
            <a:off x="2805447" y="3431475"/>
            <a:ext cx="6581106" cy="342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2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1: Weathering &amp; Soils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Essential Question: What surface processes shape our Earth?</a:t>
            </a:r>
            <a:endParaRPr lang="en-US" sz="3200" dirty="0"/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8" t="30329" r="31761" b="35529"/>
          <a:stretch/>
        </p:blipFill>
        <p:spPr>
          <a:xfrm>
            <a:off x="3185044" y="2973938"/>
            <a:ext cx="7109138" cy="346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2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2: Erosion &amp; 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76264"/>
            <a:ext cx="12192000" cy="5029844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Vertical Sorting: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larger or more dense sediments settle to the bottom first, followed by sediments with decreasing size and density</a:t>
            </a:r>
          </a:p>
          <a:p>
            <a:pPr lvl="1"/>
            <a:r>
              <a:rPr lang="en-US" sz="2800" u="sng" dirty="0" smtClean="0"/>
              <a:t>Example</a:t>
            </a:r>
            <a:r>
              <a:rPr lang="en-US" sz="2800" dirty="0" smtClean="0"/>
              <a:t>: as a stream slows down throughout the year, it can no longer transport larger material and begins to deposit the sediments according to size order </a:t>
            </a:r>
          </a:p>
          <a:p>
            <a:pPr marL="457200" lvl="1" indent="0"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9" t="50540" r="41796" b="21794"/>
          <a:stretch/>
        </p:blipFill>
        <p:spPr>
          <a:xfrm>
            <a:off x="1403796" y="4597758"/>
            <a:ext cx="2554858" cy="2170090"/>
          </a:xfrm>
          <a:prstGeom prst="rect">
            <a:avLst/>
          </a:prstGeom>
        </p:spPr>
      </p:pic>
      <p:pic>
        <p:nvPicPr>
          <p:cNvPr id="6" name="Picture 5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1" t="58781" r="35563" b="23364"/>
          <a:stretch/>
        </p:blipFill>
        <p:spPr>
          <a:xfrm>
            <a:off x="4821538" y="4597758"/>
            <a:ext cx="6796433" cy="217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8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27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3: Running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105054"/>
            <a:ext cx="9613861" cy="359931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Essential Question: How does running water help shape our Earth?</a:t>
            </a:r>
            <a:endParaRPr lang="en-US" sz="3200" dirty="0"/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3" t="30526" r="32817" b="35921"/>
          <a:stretch/>
        </p:blipFill>
        <p:spPr>
          <a:xfrm>
            <a:off x="2588652" y="3078050"/>
            <a:ext cx="7173534" cy="36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8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3: Running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3" y="2130810"/>
            <a:ext cx="6196997" cy="450181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Running water is the most common agent of erosion</a:t>
            </a:r>
          </a:p>
          <a:p>
            <a:r>
              <a:rPr lang="en-US" sz="3200" u="sng" dirty="0" smtClean="0"/>
              <a:t>Stream: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running water that is confined to a channel</a:t>
            </a:r>
          </a:p>
          <a:p>
            <a:r>
              <a:rPr lang="en-US" sz="3200" u="sng" dirty="0" smtClean="0"/>
              <a:t>Tributary: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smaller streams that flow into a larger one</a:t>
            </a: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4" t="40337" r="29120" b="19242"/>
          <a:stretch/>
        </p:blipFill>
        <p:spPr>
          <a:xfrm>
            <a:off x="6684134" y="1512624"/>
            <a:ext cx="4533364" cy="488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9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3: Running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318" y="2027779"/>
            <a:ext cx="11760671" cy="4501810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Flood Plain: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nearly level plain that borders a river</a:t>
            </a:r>
          </a:p>
          <a:p>
            <a:r>
              <a:rPr lang="en-US" sz="3200" u="sng" dirty="0" smtClean="0"/>
              <a:t>Levee: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mound of sediment that runs parallel to a river &amp; prevents flooding</a:t>
            </a:r>
          </a:p>
        </p:txBody>
      </p:sp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9" t="59762" r="28697" b="17869"/>
          <a:stretch/>
        </p:blipFill>
        <p:spPr>
          <a:xfrm>
            <a:off x="1053017" y="3696236"/>
            <a:ext cx="10165272" cy="283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4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3: Running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3" y="2130810"/>
            <a:ext cx="11503094" cy="432150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Streams carry sediments in various ways:</a:t>
            </a:r>
          </a:p>
          <a:p>
            <a:pPr lvl="1"/>
            <a:r>
              <a:rPr lang="en-US" sz="2800" dirty="0" smtClean="0">
                <a:solidFill>
                  <a:srgbClr val="FFC000"/>
                </a:solidFill>
              </a:rPr>
              <a:t>As dissolved minerals in solution</a:t>
            </a:r>
          </a:p>
          <a:p>
            <a:pPr lvl="1"/>
            <a:r>
              <a:rPr lang="en-US" sz="2800" dirty="0" smtClean="0">
                <a:solidFill>
                  <a:srgbClr val="FFC000"/>
                </a:solidFill>
              </a:rPr>
              <a:t>As solid particles suspended in water</a:t>
            </a:r>
          </a:p>
          <a:p>
            <a:pPr lvl="1"/>
            <a:r>
              <a:rPr lang="en-US" sz="2800" dirty="0" smtClean="0"/>
              <a:t>Larger particles are usually carried by </a:t>
            </a:r>
            <a:r>
              <a:rPr lang="en-US" sz="2800" dirty="0" smtClean="0">
                <a:solidFill>
                  <a:srgbClr val="FFC000"/>
                </a:solidFill>
              </a:rPr>
              <a:t>rolling, bouncing, or sliding </a:t>
            </a:r>
            <a:r>
              <a:rPr lang="en-US" sz="2800" dirty="0" smtClean="0"/>
              <a:t>along the stream bottom</a:t>
            </a:r>
          </a:p>
        </p:txBody>
      </p:sp>
    </p:spTree>
    <p:extLst>
      <p:ext uri="{BB962C8B-B14F-4D97-AF65-F5344CB8AC3E}">
        <p14:creationId xmlns:p14="http://schemas.microsoft.com/office/powerpoint/2010/main" val="250148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3: Running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318" y="2027779"/>
            <a:ext cx="11760671" cy="4501810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Stream Velocity: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the speed of the stream</a:t>
            </a:r>
          </a:p>
          <a:p>
            <a:pPr lvl="1"/>
            <a:r>
              <a:rPr lang="en-US" sz="2800" u="sng" dirty="0" smtClean="0"/>
              <a:t>Gradient: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rgbClr val="FFC000"/>
                </a:solidFill>
              </a:rPr>
              <a:t>slope of the stream</a:t>
            </a:r>
          </a:p>
          <a:p>
            <a:pPr lvl="1"/>
            <a:r>
              <a:rPr lang="en-US" sz="2800" u="sng" dirty="0" smtClean="0"/>
              <a:t>Discharge</a:t>
            </a:r>
            <a:r>
              <a:rPr lang="en-US" sz="2800" dirty="0" smtClean="0">
                <a:solidFill>
                  <a:srgbClr val="FFC000"/>
                </a:solidFill>
              </a:rPr>
              <a:t>: amount of water that flows past a given point at a given time</a:t>
            </a:r>
          </a:p>
          <a:p>
            <a:pPr lvl="1"/>
            <a:r>
              <a:rPr lang="en-US" sz="2800" u="sng" dirty="0" smtClean="0"/>
              <a:t>Channel Shape</a:t>
            </a:r>
            <a:r>
              <a:rPr lang="en-US" sz="2800" dirty="0" smtClean="0">
                <a:solidFill>
                  <a:srgbClr val="FFC000"/>
                </a:solidFill>
              </a:rPr>
              <a:t>: shape of the bed where the running water is confined</a:t>
            </a:r>
          </a:p>
        </p:txBody>
      </p:sp>
    </p:spTree>
    <p:extLst>
      <p:ext uri="{BB962C8B-B14F-4D97-AF65-F5344CB8AC3E}">
        <p14:creationId xmlns:p14="http://schemas.microsoft.com/office/powerpoint/2010/main" val="329733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3: Running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96225"/>
            <a:ext cx="4921990" cy="443741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Variations in Stream Velocity:</a:t>
            </a:r>
          </a:p>
          <a:p>
            <a:pPr lvl="1"/>
            <a:r>
              <a:rPr lang="en-US" sz="2800" dirty="0" smtClean="0"/>
              <a:t>When a stream channel is straight, the greatest velocity is in the </a:t>
            </a:r>
            <a:r>
              <a:rPr lang="en-US" sz="2800" dirty="0" smtClean="0">
                <a:solidFill>
                  <a:srgbClr val="FFC000"/>
                </a:solidFill>
              </a:rPr>
              <a:t>middle</a:t>
            </a:r>
          </a:p>
          <a:p>
            <a:pPr lvl="1"/>
            <a:r>
              <a:rPr lang="en-US" sz="2800" dirty="0" smtClean="0"/>
              <a:t>When a stream channel curves, the greatest velocity is on the </a:t>
            </a:r>
            <a:r>
              <a:rPr lang="en-US" sz="2800" dirty="0" smtClean="0">
                <a:solidFill>
                  <a:srgbClr val="FFC000"/>
                </a:solidFill>
              </a:rPr>
              <a:t>outside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/>
              <a:t>of the curve</a:t>
            </a: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8" t="40140" r="32606" b="17673"/>
          <a:stretch/>
        </p:blipFill>
        <p:spPr>
          <a:xfrm>
            <a:off x="4906354" y="1996225"/>
            <a:ext cx="7285646" cy="458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3: Running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96225"/>
            <a:ext cx="12067504" cy="443741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Variations in Stream Velocity:</a:t>
            </a:r>
          </a:p>
        </p:txBody>
      </p:sp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6" t="47793" r="28275" b="16888"/>
          <a:stretch/>
        </p:blipFill>
        <p:spPr>
          <a:xfrm>
            <a:off x="1455312" y="2570820"/>
            <a:ext cx="9324305" cy="402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0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3: Running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318" y="2027780"/>
            <a:ext cx="4818958" cy="473660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Stream Characteristics</a:t>
            </a:r>
            <a:endParaRPr lang="en-US" sz="3200" dirty="0" smtClean="0">
              <a:solidFill>
                <a:schemeClr val="bg1"/>
              </a:solidFill>
            </a:endParaRPr>
          </a:p>
          <a:p>
            <a:pPr lvl="1"/>
            <a:r>
              <a:rPr lang="en-US" sz="2800" u="sng" dirty="0" smtClean="0"/>
              <a:t>V-shaped Valley: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rgbClr val="FFC000"/>
                </a:solidFill>
              </a:rPr>
              <a:t>created by the down-cutting of a stream</a:t>
            </a:r>
          </a:p>
          <a:p>
            <a:pPr marL="457200" lvl="1" indent="0"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lvl="1"/>
            <a:r>
              <a:rPr lang="en-US" sz="2800" u="sng" dirty="0" smtClean="0"/>
              <a:t>Meanders</a:t>
            </a:r>
            <a:r>
              <a:rPr lang="en-US" sz="2800" dirty="0" smtClean="0">
                <a:solidFill>
                  <a:srgbClr val="FFC000"/>
                </a:solidFill>
              </a:rPr>
              <a:t>: a series of bends created as a stream gets older; may also create oxbow lakes</a:t>
            </a: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3" t="41121" r="27958" b="17869"/>
          <a:stretch/>
        </p:blipFill>
        <p:spPr>
          <a:xfrm>
            <a:off x="6194737" y="753228"/>
            <a:ext cx="2884868" cy="3864979"/>
          </a:xfrm>
          <a:prstGeom prst="rect">
            <a:avLst/>
          </a:prstGeom>
        </p:spPr>
      </p:pic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9" t="39747" r="32923" b="22579"/>
          <a:stretch/>
        </p:blipFill>
        <p:spPr>
          <a:xfrm>
            <a:off x="5718219" y="3998141"/>
            <a:ext cx="4855336" cy="27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1: Weathering &amp; Soils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4" y="2130810"/>
            <a:ext cx="10640208" cy="4398779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Weathering: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the breakdown of rock at or near the Earth’s surface</a:t>
            </a:r>
          </a:p>
          <a:p>
            <a:r>
              <a:rPr lang="en-US" sz="3200" u="sng" dirty="0" smtClean="0"/>
              <a:t>Sediments: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smaller pieces of rock that have undergone weathering</a:t>
            </a:r>
          </a:p>
          <a:p>
            <a:r>
              <a:rPr lang="en-US" sz="3200" dirty="0" smtClean="0"/>
              <a:t>Weathering occurs when rocks are exposed to:</a:t>
            </a:r>
          </a:p>
          <a:p>
            <a:pPr lvl="1"/>
            <a:r>
              <a:rPr lang="en-US" sz="2800" dirty="0" smtClean="0">
                <a:solidFill>
                  <a:srgbClr val="FFC000"/>
                </a:solidFill>
              </a:rPr>
              <a:t>Air</a:t>
            </a:r>
          </a:p>
          <a:p>
            <a:pPr lvl="1"/>
            <a:r>
              <a:rPr lang="en-US" sz="2800" dirty="0" smtClean="0">
                <a:solidFill>
                  <a:srgbClr val="FFC000"/>
                </a:solidFill>
              </a:rPr>
              <a:t>Water</a:t>
            </a:r>
          </a:p>
          <a:p>
            <a:pPr lvl="1"/>
            <a:r>
              <a:rPr lang="en-US" sz="2800" dirty="0" smtClean="0">
                <a:solidFill>
                  <a:srgbClr val="FFC000"/>
                </a:solidFill>
              </a:rPr>
              <a:t>Actions of Living Things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6" t="42887" r="29120" b="20224"/>
          <a:stretch/>
        </p:blipFill>
        <p:spPr>
          <a:xfrm>
            <a:off x="9942490" y="309093"/>
            <a:ext cx="1815922" cy="2421228"/>
          </a:xfrm>
          <a:prstGeom prst="rect">
            <a:avLst/>
          </a:prstGeom>
        </p:spPr>
      </p:pic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9" t="39159" r="30704" b="16692"/>
          <a:stretch/>
        </p:blipFill>
        <p:spPr>
          <a:xfrm>
            <a:off x="9301270" y="3655883"/>
            <a:ext cx="1985824" cy="308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9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3: Running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561" y="1894355"/>
            <a:ext cx="4818958" cy="473660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Stream Characteristics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pic>
        <p:nvPicPr>
          <p:cNvPr id="6" name="Picture 5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5" t="39747" r="36302" b="18066"/>
          <a:stretch/>
        </p:blipFill>
        <p:spPr>
          <a:xfrm>
            <a:off x="3387142" y="2343953"/>
            <a:ext cx="5615189" cy="44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3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92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4: Glaciers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105054"/>
            <a:ext cx="9613861" cy="359931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Essential Question: How do glaciers help shape our Earth?</a:t>
            </a:r>
            <a:endParaRPr lang="en-US" sz="3200" dirty="0"/>
          </a:p>
        </p:txBody>
      </p:sp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4" t="29545" r="34296" b="34940"/>
          <a:stretch/>
        </p:blipFill>
        <p:spPr>
          <a:xfrm>
            <a:off x="3052292" y="2756078"/>
            <a:ext cx="6684136" cy="391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4: Glaciers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3" y="2130810"/>
            <a:ext cx="11374305" cy="4501810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Glacier: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naturally-formed mass of ice and snow that moves downhill due to gravity</a:t>
            </a:r>
          </a:p>
        </p:txBody>
      </p:sp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4" t="51128" r="36831" b="16888"/>
          <a:stretch/>
        </p:blipFill>
        <p:spPr>
          <a:xfrm>
            <a:off x="3353814" y="3129566"/>
            <a:ext cx="5764427" cy="361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7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4: Glaciers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67" y="2066414"/>
            <a:ext cx="6712152" cy="4591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Glacier Movement: </a:t>
            </a:r>
          </a:p>
          <a:p>
            <a:pPr lvl="1"/>
            <a:r>
              <a:rPr lang="en-US" sz="2800" dirty="0" smtClean="0"/>
              <a:t>As snow and ice </a:t>
            </a:r>
            <a:r>
              <a:rPr lang="en-US" sz="2800" dirty="0" smtClean="0">
                <a:solidFill>
                  <a:srgbClr val="FFC000"/>
                </a:solidFill>
              </a:rPr>
              <a:t>accumulate,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/>
              <a:t>the glacier moves </a:t>
            </a:r>
            <a:r>
              <a:rPr lang="en-US" sz="2800" dirty="0" smtClean="0">
                <a:solidFill>
                  <a:srgbClr val="FFC000"/>
                </a:solidFill>
              </a:rPr>
              <a:t>forward </a:t>
            </a:r>
            <a:r>
              <a:rPr lang="en-US" sz="2800" dirty="0" smtClean="0"/>
              <a:t>under its own mass and the pull of gravity </a:t>
            </a:r>
          </a:p>
          <a:p>
            <a:pPr lvl="1"/>
            <a:r>
              <a:rPr lang="en-US" sz="2800" dirty="0" smtClean="0"/>
              <a:t>Sometimes called a </a:t>
            </a:r>
            <a:r>
              <a:rPr lang="en-US" sz="2800" dirty="0" smtClean="0">
                <a:solidFill>
                  <a:srgbClr val="FFC000"/>
                </a:solidFill>
              </a:rPr>
              <a:t>“river of ice,” </a:t>
            </a:r>
            <a:r>
              <a:rPr lang="en-US" sz="2800" dirty="0" smtClean="0"/>
              <a:t>glaciers act like fluids and flow in a </a:t>
            </a:r>
            <a:r>
              <a:rPr lang="en-US" sz="2800" dirty="0" smtClean="0">
                <a:solidFill>
                  <a:srgbClr val="FFC000"/>
                </a:solidFill>
              </a:rPr>
              <a:t>plastic-like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/>
              <a:t>motion</a:t>
            </a: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9" t="30329" r="33134" b="18459"/>
          <a:stretch/>
        </p:blipFill>
        <p:spPr>
          <a:xfrm>
            <a:off x="7006107" y="2189409"/>
            <a:ext cx="4944600" cy="377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5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4: Glaciers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804" y="1989141"/>
            <a:ext cx="11988196" cy="451468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Types of Glaciers:</a:t>
            </a:r>
          </a:p>
          <a:p>
            <a:pPr lvl="1"/>
            <a:r>
              <a:rPr lang="en-US" sz="2800" u="sng" dirty="0" smtClean="0"/>
              <a:t>Continental Glacier</a:t>
            </a:r>
            <a:r>
              <a:rPr lang="en-US" sz="2800" dirty="0" smtClean="0"/>
              <a:t>: </a:t>
            </a:r>
            <a:r>
              <a:rPr lang="en-US" sz="2800" dirty="0" smtClean="0">
                <a:solidFill>
                  <a:srgbClr val="FFC000"/>
                </a:solidFill>
              </a:rPr>
              <a:t>huge sheets of ice that cover entire land masses</a:t>
            </a:r>
          </a:p>
          <a:p>
            <a:pPr lvl="1"/>
            <a:r>
              <a:rPr lang="en-US" sz="2800" u="sng" dirty="0" smtClean="0"/>
              <a:t>Valley Glacier</a:t>
            </a:r>
            <a:r>
              <a:rPr lang="en-US" sz="2800" dirty="0" smtClean="0"/>
              <a:t>: </a:t>
            </a:r>
            <a:r>
              <a:rPr lang="en-US" sz="2800" dirty="0" smtClean="0">
                <a:solidFill>
                  <a:srgbClr val="FFC000"/>
                </a:solidFill>
              </a:rPr>
              <a:t>glaciers that form in high elevations in mountain valleys</a:t>
            </a:r>
          </a:p>
        </p:txBody>
      </p:sp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0" t="42299" r="27958" b="18065"/>
          <a:stretch/>
        </p:blipFill>
        <p:spPr>
          <a:xfrm>
            <a:off x="2718292" y="3503053"/>
            <a:ext cx="6927983" cy="325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4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4: Glaciers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804" y="1989141"/>
            <a:ext cx="6570483" cy="4591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Glacial Features:</a:t>
            </a:r>
          </a:p>
          <a:p>
            <a:pPr lvl="1"/>
            <a:r>
              <a:rPr lang="en-US" sz="2800" u="sng" dirty="0" smtClean="0"/>
              <a:t>U-Shaped Valleys</a:t>
            </a:r>
            <a:r>
              <a:rPr lang="en-US" sz="2800" dirty="0" smtClean="0"/>
              <a:t>: </a:t>
            </a:r>
            <a:r>
              <a:rPr lang="en-US" sz="2800" dirty="0" smtClean="0">
                <a:solidFill>
                  <a:srgbClr val="FFC000"/>
                </a:solidFill>
              </a:rPr>
              <a:t>shape of valley walls created from glacial erosion</a:t>
            </a:r>
          </a:p>
          <a:p>
            <a:pPr marL="457200" lvl="1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800" dirty="0" smtClean="0"/>
          </a:p>
          <a:p>
            <a:pPr lvl="1"/>
            <a:r>
              <a:rPr lang="en-US" sz="2800" u="sng" dirty="0" err="1" smtClean="0"/>
              <a:t>Erratics</a:t>
            </a:r>
            <a:r>
              <a:rPr lang="en-US" sz="2800" dirty="0" smtClean="0"/>
              <a:t>: </a:t>
            </a:r>
            <a:r>
              <a:rPr lang="en-US" sz="2800" dirty="0" smtClean="0">
                <a:solidFill>
                  <a:srgbClr val="FFC000"/>
                </a:solidFill>
              </a:rPr>
              <a:t>large deposited pieces that can be transported hundreds of miles inside or on top of a glacier</a:t>
            </a: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7" t="47989" r="29437" b="19635"/>
          <a:stretch/>
        </p:blipFill>
        <p:spPr>
          <a:xfrm>
            <a:off x="6597945" y="207748"/>
            <a:ext cx="3225768" cy="3501657"/>
          </a:xfrm>
          <a:prstGeom prst="rect">
            <a:avLst/>
          </a:prstGeom>
        </p:spPr>
      </p:pic>
      <p:pic>
        <p:nvPicPr>
          <p:cNvPr id="6" name="Picture 5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4" t="40140" r="28909" b="19047"/>
          <a:stretch/>
        </p:blipFill>
        <p:spPr>
          <a:xfrm>
            <a:off x="8014230" y="3433536"/>
            <a:ext cx="3177510" cy="342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4: Glaciers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804" y="1989141"/>
            <a:ext cx="6570483" cy="4591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Glacial Features:</a:t>
            </a:r>
          </a:p>
          <a:p>
            <a:pPr lvl="1"/>
            <a:r>
              <a:rPr lang="en-US" sz="2800" u="sng" dirty="0" smtClean="0"/>
              <a:t>Drumlins</a:t>
            </a:r>
            <a:r>
              <a:rPr lang="en-US" sz="2800" dirty="0" smtClean="0"/>
              <a:t>: </a:t>
            </a:r>
            <a:r>
              <a:rPr lang="en-US" sz="2800" dirty="0" smtClean="0">
                <a:solidFill>
                  <a:srgbClr val="FFC000"/>
                </a:solidFill>
              </a:rPr>
              <a:t>oval-shaped mounds of unsorted sediment</a:t>
            </a:r>
          </a:p>
          <a:p>
            <a:pPr marL="457200" lvl="1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800" dirty="0" smtClean="0"/>
          </a:p>
          <a:p>
            <a:pPr lvl="1"/>
            <a:r>
              <a:rPr lang="en-US" sz="2800" u="sng" dirty="0" smtClean="0"/>
              <a:t>Eskers</a:t>
            </a:r>
            <a:r>
              <a:rPr lang="en-US" sz="2800" dirty="0" smtClean="0"/>
              <a:t>: </a:t>
            </a:r>
            <a:r>
              <a:rPr lang="en-US" sz="2800" dirty="0" smtClean="0">
                <a:solidFill>
                  <a:srgbClr val="FFC000"/>
                </a:solidFill>
              </a:rPr>
              <a:t>long winding ridge of sands and gravels</a:t>
            </a:r>
          </a:p>
        </p:txBody>
      </p:sp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9" t="43869" r="27958" b="22970"/>
          <a:stretch/>
        </p:blipFill>
        <p:spPr>
          <a:xfrm>
            <a:off x="6529588" y="212315"/>
            <a:ext cx="3987290" cy="2981645"/>
          </a:xfrm>
          <a:prstGeom prst="rect">
            <a:avLst/>
          </a:prstGeom>
        </p:spPr>
      </p:pic>
      <p:pic>
        <p:nvPicPr>
          <p:cNvPr id="7" name="Picture 6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4" t="40140" r="28169" b="19636"/>
          <a:stretch/>
        </p:blipFill>
        <p:spPr>
          <a:xfrm>
            <a:off x="7286964" y="2973000"/>
            <a:ext cx="3007218" cy="382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4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4: Glaciers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14899"/>
            <a:ext cx="7111396" cy="4746510"/>
          </a:xfrm>
        </p:spPr>
        <p:txBody>
          <a:bodyPr>
            <a:normAutofit fontScale="92500"/>
          </a:bodyPr>
          <a:lstStyle/>
          <a:p>
            <a:r>
              <a:rPr lang="en-US" sz="3200" dirty="0" smtClean="0"/>
              <a:t>Glacial Features:</a:t>
            </a:r>
          </a:p>
          <a:p>
            <a:pPr lvl="1"/>
            <a:r>
              <a:rPr lang="en-US" sz="2800" u="sng" dirty="0" smtClean="0"/>
              <a:t>Terminal Moraines</a:t>
            </a:r>
            <a:r>
              <a:rPr lang="en-US" sz="2800" dirty="0" smtClean="0"/>
              <a:t>: </a:t>
            </a:r>
            <a:r>
              <a:rPr lang="en-US" sz="2800" dirty="0" smtClean="0">
                <a:solidFill>
                  <a:srgbClr val="FFC000"/>
                </a:solidFill>
              </a:rPr>
              <a:t>mound of till deposited along the leading edge of a glacier</a:t>
            </a:r>
          </a:p>
          <a:p>
            <a:pPr lvl="2"/>
            <a:r>
              <a:rPr lang="en-US" sz="2600" u="sng" dirty="0" smtClean="0"/>
              <a:t>Till: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smtClean="0">
                <a:solidFill>
                  <a:srgbClr val="FFC000"/>
                </a:solidFill>
              </a:rPr>
              <a:t>unsorted sediments deposited by a glacier</a:t>
            </a:r>
            <a:endParaRPr lang="en-US" sz="2800" dirty="0">
              <a:solidFill>
                <a:srgbClr val="FFC000"/>
              </a:solidFill>
            </a:endParaRPr>
          </a:p>
          <a:p>
            <a:pPr marL="457200" lvl="1" indent="0">
              <a:buNone/>
            </a:pPr>
            <a:endParaRPr lang="en-US" sz="2800" dirty="0" smtClean="0"/>
          </a:p>
          <a:p>
            <a:pPr lvl="1"/>
            <a:r>
              <a:rPr lang="en-US" sz="2800" u="sng" dirty="0" smtClean="0"/>
              <a:t>Glacial Grooves</a:t>
            </a:r>
            <a:r>
              <a:rPr lang="en-US" sz="2800" dirty="0" smtClean="0"/>
              <a:t>: </a:t>
            </a:r>
            <a:r>
              <a:rPr lang="en-US" sz="2800" dirty="0" smtClean="0">
                <a:solidFill>
                  <a:srgbClr val="FFC000"/>
                </a:solidFill>
              </a:rPr>
              <a:t>long, parallel scratches created by sediments “trapped” in the glacier that pass over the surface</a:t>
            </a:r>
          </a:p>
          <a:p>
            <a:pPr lvl="2"/>
            <a:r>
              <a:rPr lang="en-US" sz="2600" dirty="0" smtClean="0">
                <a:solidFill>
                  <a:srgbClr val="FFC000"/>
                </a:solidFill>
              </a:rPr>
              <a:t>The grooves indicate (show) the direction the glacier has traveled</a:t>
            </a: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4" t="44457" r="28274" b="23952"/>
          <a:stretch/>
        </p:blipFill>
        <p:spPr>
          <a:xfrm>
            <a:off x="6800045" y="371653"/>
            <a:ext cx="4456090" cy="3105760"/>
          </a:xfrm>
          <a:prstGeom prst="rect">
            <a:avLst/>
          </a:prstGeom>
        </p:spPr>
      </p:pic>
      <p:pic>
        <p:nvPicPr>
          <p:cNvPr id="6" name="Picture 5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7" t="40140" r="29332" b="19243"/>
          <a:stretch/>
        </p:blipFill>
        <p:spPr>
          <a:xfrm>
            <a:off x="7534141" y="3317921"/>
            <a:ext cx="3193960" cy="344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0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4: Glaciers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14899"/>
            <a:ext cx="7111396" cy="474651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Glacial Features:</a:t>
            </a:r>
          </a:p>
          <a:p>
            <a:pPr lvl="1"/>
            <a:r>
              <a:rPr lang="en-US" sz="2800" u="sng" dirty="0" smtClean="0"/>
              <a:t>Kettle Lake</a:t>
            </a:r>
            <a:r>
              <a:rPr lang="en-US" sz="2800" dirty="0" smtClean="0"/>
              <a:t>: </a:t>
            </a:r>
            <a:r>
              <a:rPr lang="en-US" sz="2800" dirty="0" smtClean="0">
                <a:solidFill>
                  <a:srgbClr val="FFC000"/>
                </a:solidFill>
              </a:rPr>
              <a:t>lake that is created by and filled with glacial meltwater</a:t>
            </a:r>
          </a:p>
          <a:p>
            <a:pPr lvl="2"/>
            <a:r>
              <a:rPr lang="en-US" sz="2600" dirty="0" smtClean="0"/>
              <a:t>Example: Lake Ronkonkoma (Long Island’s largest freshwater lake)</a:t>
            </a:r>
            <a:endParaRPr lang="en-US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800" dirty="0" smtClean="0"/>
          </a:p>
          <a:p>
            <a:pPr lvl="1"/>
            <a:r>
              <a:rPr lang="en-US" sz="2800" u="sng" dirty="0" smtClean="0"/>
              <a:t>Outwash Plain</a:t>
            </a:r>
            <a:r>
              <a:rPr lang="en-US" sz="2800" dirty="0" smtClean="0"/>
              <a:t>: </a:t>
            </a:r>
            <a:r>
              <a:rPr lang="en-US" sz="2800" dirty="0" smtClean="0">
                <a:solidFill>
                  <a:srgbClr val="FFC000"/>
                </a:solidFill>
              </a:rPr>
              <a:t>widespread small sediment carried from the melting water of a retreating glacier</a:t>
            </a:r>
          </a:p>
          <a:p>
            <a:pPr lvl="2"/>
            <a:r>
              <a:rPr lang="en-US" sz="2600" dirty="0" smtClean="0"/>
              <a:t>Example: Southern Long Island</a:t>
            </a:r>
          </a:p>
        </p:txBody>
      </p:sp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2" t="41710" r="28274" b="18850"/>
          <a:stretch/>
        </p:blipFill>
        <p:spPr>
          <a:xfrm>
            <a:off x="6699273" y="230746"/>
            <a:ext cx="3319766" cy="3568306"/>
          </a:xfrm>
          <a:prstGeom prst="rect">
            <a:avLst/>
          </a:prstGeom>
        </p:spPr>
      </p:pic>
      <p:pic>
        <p:nvPicPr>
          <p:cNvPr id="7" name="Picture 6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5" t="57799" r="25528" b="17085"/>
          <a:stretch/>
        </p:blipFill>
        <p:spPr>
          <a:xfrm>
            <a:off x="6815182" y="3979785"/>
            <a:ext cx="4986702" cy="241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1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1: Weathering &amp; Soils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4" y="2130810"/>
            <a:ext cx="10640208" cy="4398779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Chemical Weathering: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the breakdown of rock through changes in mineral or chemical compositions</a:t>
            </a:r>
          </a:p>
          <a:p>
            <a:pPr lvl="1"/>
            <a:r>
              <a:rPr lang="en-US" sz="2800" dirty="0" smtClean="0"/>
              <a:t>The rate of chemical weathering increases in </a:t>
            </a:r>
            <a:r>
              <a:rPr lang="en-US" sz="2800" dirty="0" smtClean="0">
                <a:solidFill>
                  <a:srgbClr val="FFC000"/>
                </a:solidFill>
              </a:rPr>
              <a:t>warm</a:t>
            </a:r>
            <a:r>
              <a:rPr lang="en-US" sz="2800" dirty="0" smtClean="0"/>
              <a:t> and </a:t>
            </a:r>
            <a:r>
              <a:rPr lang="en-US" sz="2800" dirty="0" smtClean="0">
                <a:solidFill>
                  <a:srgbClr val="FFC000"/>
                </a:solidFill>
              </a:rPr>
              <a:t>moist</a:t>
            </a:r>
            <a:r>
              <a:rPr lang="en-US" sz="2800" dirty="0" smtClean="0"/>
              <a:t> climates</a:t>
            </a:r>
          </a:p>
        </p:txBody>
      </p:sp>
      <p:pic>
        <p:nvPicPr>
          <p:cNvPr id="6" name="Picture 5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0" t="42691" r="29120" b="20028"/>
          <a:stretch/>
        </p:blipFill>
        <p:spPr>
          <a:xfrm>
            <a:off x="1749267" y="4061337"/>
            <a:ext cx="1921211" cy="2570635"/>
          </a:xfrm>
          <a:prstGeom prst="rect">
            <a:avLst/>
          </a:prstGeom>
        </p:spPr>
      </p:pic>
      <p:pic>
        <p:nvPicPr>
          <p:cNvPr id="7" name="Picture 6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2" t="39355" r="29225" b="16300"/>
          <a:stretch/>
        </p:blipFill>
        <p:spPr>
          <a:xfrm>
            <a:off x="4365939" y="3618964"/>
            <a:ext cx="5486399" cy="311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7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4: Glaciers</a:t>
            </a:r>
            <a:endParaRPr lang="en-US" dirty="0"/>
          </a:p>
        </p:txBody>
      </p:sp>
      <p:pic>
        <p:nvPicPr>
          <p:cNvPr id="4" name="Content Placeholder 3" descr="http://www.earthtoleigh.com/documents/notes/7%20-%20Surface%20Processes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2" t="18029" r="21458" b="13756"/>
          <a:stretch/>
        </p:blipFill>
        <p:spPr>
          <a:xfrm>
            <a:off x="2202287" y="1834166"/>
            <a:ext cx="7727323" cy="4826988"/>
          </a:xfrm>
        </p:spPr>
      </p:pic>
    </p:spTree>
    <p:extLst>
      <p:ext uri="{BB962C8B-B14F-4D97-AF65-F5344CB8AC3E}">
        <p14:creationId xmlns:p14="http://schemas.microsoft.com/office/powerpoint/2010/main" val="165173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01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5: Mass Movement, Wind &amp;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97" y="2092174"/>
            <a:ext cx="11511679" cy="361316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Essential Question: How does mass movement, wind &amp; waves help shape our Earth?</a:t>
            </a:r>
            <a:endParaRPr lang="en-US" sz="3200" dirty="0"/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8" t="30722" r="31972" b="35921"/>
          <a:stretch/>
        </p:blipFill>
        <p:spPr>
          <a:xfrm>
            <a:off x="2498499" y="3065172"/>
            <a:ext cx="7547022" cy="361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5: Mass Movement, Wind &amp;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4" y="2130810"/>
            <a:ext cx="5746236" cy="4527568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Mass Movement: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the pulling of rock and sediment downhill by gravity</a:t>
            </a:r>
          </a:p>
          <a:p>
            <a:pPr lvl="1"/>
            <a:r>
              <a:rPr lang="en-US" sz="2800" dirty="0" smtClean="0"/>
              <a:t>Characteristics: unsorted sediment</a:t>
            </a:r>
          </a:p>
          <a:p>
            <a:pPr lvl="1"/>
            <a:r>
              <a:rPr lang="en-US" sz="2800" dirty="0" smtClean="0"/>
              <a:t>Mass Movement Examples:</a:t>
            </a:r>
          </a:p>
          <a:p>
            <a:pPr lvl="2"/>
            <a:r>
              <a:rPr lang="en-US" sz="2600" dirty="0" smtClean="0">
                <a:solidFill>
                  <a:srgbClr val="FFC000"/>
                </a:solidFill>
                <a:hlinkClick r:id="rId2"/>
              </a:rPr>
              <a:t>Avalanches</a:t>
            </a:r>
            <a:endParaRPr lang="en-US" sz="2600" dirty="0" smtClean="0">
              <a:solidFill>
                <a:srgbClr val="FFC000"/>
              </a:solidFill>
            </a:endParaRPr>
          </a:p>
          <a:p>
            <a:pPr lvl="2"/>
            <a:r>
              <a:rPr lang="en-US" sz="2600" dirty="0" smtClean="0">
                <a:solidFill>
                  <a:srgbClr val="FFC000"/>
                </a:solidFill>
              </a:rPr>
              <a:t>Landslides</a:t>
            </a:r>
          </a:p>
          <a:p>
            <a:pPr lvl="2"/>
            <a:r>
              <a:rPr lang="en-US" sz="2600" dirty="0" smtClean="0">
                <a:solidFill>
                  <a:srgbClr val="FFC000"/>
                </a:solidFill>
              </a:rPr>
              <a:t>Mudslides</a:t>
            </a: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3" t="39551" r="28064" b="17477"/>
          <a:stretch/>
        </p:blipFill>
        <p:spPr>
          <a:xfrm>
            <a:off x="6053070" y="1834166"/>
            <a:ext cx="2674719" cy="2789349"/>
          </a:xfrm>
          <a:prstGeom prst="rect">
            <a:avLst/>
          </a:prstGeom>
        </p:spPr>
      </p:pic>
      <p:pic>
        <p:nvPicPr>
          <p:cNvPr id="6" name="Picture 5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5" t="39551" r="28274" b="18067"/>
          <a:stretch/>
        </p:blipFill>
        <p:spPr>
          <a:xfrm>
            <a:off x="8654603" y="3083346"/>
            <a:ext cx="3144703" cy="357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7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5: Mass Movement, Wind &amp;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3" y="2130810"/>
            <a:ext cx="11567487" cy="463059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Mass movement involves 2 forces:</a:t>
            </a:r>
          </a:p>
          <a:p>
            <a:pPr lvl="1"/>
            <a:r>
              <a:rPr lang="en-US" sz="2800" u="sng" dirty="0" smtClean="0"/>
              <a:t>Gravity</a:t>
            </a:r>
            <a:r>
              <a:rPr lang="en-US" sz="2800" dirty="0" smtClean="0"/>
              <a:t>: </a:t>
            </a:r>
            <a:r>
              <a:rPr lang="en-US" sz="2800" dirty="0" smtClean="0">
                <a:solidFill>
                  <a:srgbClr val="FFC000"/>
                </a:solidFill>
              </a:rPr>
              <a:t>the force of attraction causing objects to fall towards the center of Earth</a:t>
            </a:r>
          </a:p>
          <a:p>
            <a:pPr lvl="1"/>
            <a:r>
              <a:rPr lang="en-US" sz="2800" u="sng" dirty="0" smtClean="0"/>
              <a:t>Friction</a:t>
            </a:r>
            <a:r>
              <a:rPr lang="en-US" sz="2800" dirty="0" smtClean="0"/>
              <a:t>: </a:t>
            </a:r>
            <a:r>
              <a:rPr lang="en-US" sz="2800" dirty="0" smtClean="0">
                <a:solidFill>
                  <a:srgbClr val="FFC000"/>
                </a:solidFill>
              </a:rPr>
              <a:t>the rubbing of one object against another</a:t>
            </a:r>
          </a:p>
          <a:p>
            <a:pPr lvl="1"/>
            <a:endParaRPr lang="en-US" sz="2800" dirty="0" smtClean="0">
              <a:solidFill>
                <a:schemeClr val="bg1"/>
              </a:solidFill>
            </a:endParaRPr>
          </a:p>
          <a:p>
            <a:pPr lvl="1"/>
            <a:r>
              <a:rPr lang="en-US" sz="2800" dirty="0" smtClean="0"/>
              <a:t>For example: When rain weakens the force of friction, gravity then pulls rock &amp; sediment down a slope</a:t>
            </a:r>
          </a:p>
        </p:txBody>
      </p:sp>
    </p:spTree>
    <p:extLst>
      <p:ext uri="{BB962C8B-B14F-4D97-AF65-F5344CB8AC3E}">
        <p14:creationId xmlns:p14="http://schemas.microsoft.com/office/powerpoint/2010/main" val="307477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5: Mass Movement, Wind &amp; Waves</a:t>
            </a:r>
            <a:endParaRPr lang="en-US" dirty="0"/>
          </a:p>
        </p:txBody>
      </p:sp>
      <p:pic>
        <p:nvPicPr>
          <p:cNvPr id="4" name="Content Placeholder 3" descr="http://www.earthtoleigh.com/documents/keynotes/7%20-%20Surface%20Processes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5" t="40767" r="34863" b="20297"/>
          <a:stretch/>
        </p:blipFill>
        <p:spPr>
          <a:xfrm>
            <a:off x="193181" y="2233411"/>
            <a:ext cx="5640307" cy="3742386"/>
          </a:xfrm>
        </p:spPr>
      </p:pic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2" t="38178" r="35986" b="17085"/>
          <a:stretch/>
        </p:blipFill>
        <p:spPr>
          <a:xfrm>
            <a:off x="5975797" y="2023382"/>
            <a:ext cx="5434884" cy="444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3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5: Mass Movement, Wind &amp; Waves</a:t>
            </a:r>
            <a:endParaRPr lang="en-US" dirty="0"/>
          </a:p>
        </p:txBody>
      </p:sp>
      <p:pic>
        <p:nvPicPr>
          <p:cNvPr id="6" name="Picture 5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1" t="37785" r="36619" b="17477"/>
          <a:stretch/>
        </p:blipFill>
        <p:spPr>
          <a:xfrm>
            <a:off x="0" y="1834166"/>
            <a:ext cx="4595741" cy="3909811"/>
          </a:xfrm>
          <a:prstGeom prst="rect">
            <a:avLst/>
          </a:prstGeom>
        </p:spPr>
      </p:pic>
      <p:pic>
        <p:nvPicPr>
          <p:cNvPr id="7" name="Picture 6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6" t="38374" r="33239" b="17280"/>
          <a:stretch/>
        </p:blipFill>
        <p:spPr>
          <a:xfrm>
            <a:off x="3821870" y="3348508"/>
            <a:ext cx="4945488" cy="3376676"/>
          </a:xfrm>
          <a:prstGeom prst="rect">
            <a:avLst/>
          </a:prstGeom>
        </p:spPr>
      </p:pic>
      <p:pic>
        <p:nvPicPr>
          <p:cNvPr id="8" name="Picture 7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1" t="38374" r="32923" b="17477"/>
          <a:stretch/>
        </p:blipFill>
        <p:spPr>
          <a:xfrm>
            <a:off x="7579301" y="1790164"/>
            <a:ext cx="4612699" cy="311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4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5: Mass Movement, Wind &amp;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228" y="1963385"/>
            <a:ext cx="11567487" cy="4630598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Wind</a:t>
            </a:r>
            <a:r>
              <a:rPr lang="en-US" sz="3200" dirty="0" smtClean="0"/>
              <a:t>: </a:t>
            </a:r>
            <a:r>
              <a:rPr lang="en-US" sz="3200" dirty="0" smtClean="0">
                <a:solidFill>
                  <a:srgbClr val="FFC000"/>
                </a:solidFill>
              </a:rPr>
              <a:t>air that is moving horizontally</a:t>
            </a:r>
            <a:endParaRPr lang="en-US" sz="2800" dirty="0" smtClean="0">
              <a:solidFill>
                <a:srgbClr val="FFC000"/>
              </a:solidFill>
            </a:endParaRPr>
          </a:p>
          <a:p>
            <a:pPr lvl="1"/>
            <a:r>
              <a:rPr lang="en-US" sz="2800" dirty="0" smtClean="0"/>
              <a:t>Wind picks up loose sediment such as sand &amp; silts and carries them to a new location</a:t>
            </a:r>
          </a:p>
          <a:p>
            <a:pPr marL="457200" lvl="1" indent="0">
              <a:buNone/>
            </a:pPr>
            <a:endParaRPr lang="en-US" sz="2800" dirty="0"/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7" t="58585" r="28274" b="17084"/>
          <a:stretch/>
        </p:blipFill>
        <p:spPr>
          <a:xfrm>
            <a:off x="1068946" y="3528812"/>
            <a:ext cx="9908425" cy="289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0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5: Mass Movement, Wind &amp;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228" y="1963385"/>
            <a:ext cx="11567487" cy="4630598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Deflation</a:t>
            </a:r>
            <a:r>
              <a:rPr lang="en-US" sz="3200" dirty="0" smtClean="0"/>
              <a:t>: </a:t>
            </a:r>
            <a:r>
              <a:rPr lang="en-US" sz="3200" dirty="0" smtClean="0">
                <a:solidFill>
                  <a:srgbClr val="FFC000"/>
                </a:solidFill>
              </a:rPr>
              <a:t>wind blowing away loose sediment causes the land surface to lower until there is no more loose sediment to erode (move)</a:t>
            </a:r>
            <a:endParaRPr lang="en-US" sz="2800" dirty="0">
              <a:solidFill>
                <a:srgbClr val="FFC000"/>
              </a:solidFill>
            </a:endParaRPr>
          </a:p>
          <a:p>
            <a:pPr marL="457200" lvl="1" indent="0">
              <a:buNone/>
            </a:pPr>
            <a:endParaRPr lang="en-US" sz="2800" dirty="0"/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6" t="56034" r="32183" b="17477"/>
          <a:stretch/>
        </p:blipFill>
        <p:spPr>
          <a:xfrm>
            <a:off x="1906072" y="3416454"/>
            <a:ext cx="8190965" cy="317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4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5: Mass Movement, Wind &amp;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228" y="1963385"/>
            <a:ext cx="11567487" cy="4630598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Abrasion</a:t>
            </a:r>
            <a:r>
              <a:rPr lang="en-US" sz="3200" dirty="0" smtClean="0"/>
              <a:t>: </a:t>
            </a:r>
            <a:r>
              <a:rPr lang="en-US" sz="3200" dirty="0" smtClean="0">
                <a:solidFill>
                  <a:srgbClr val="FFC000"/>
                </a:solidFill>
              </a:rPr>
              <a:t>wearing down of a surface caused by wind picking up and blowing smaller sediments against that surface</a:t>
            </a:r>
            <a:endParaRPr lang="en-US" sz="2800" dirty="0">
              <a:solidFill>
                <a:srgbClr val="FFC000"/>
              </a:solidFill>
            </a:endParaRPr>
          </a:p>
          <a:p>
            <a:pPr marL="457200" lvl="1" indent="0">
              <a:buNone/>
            </a:pPr>
            <a:endParaRPr lang="en-US" sz="2800" dirty="0"/>
          </a:p>
        </p:txBody>
      </p:sp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8" t="53090" r="32289" b="17085"/>
          <a:stretch/>
        </p:blipFill>
        <p:spPr>
          <a:xfrm>
            <a:off x="1970466" y="3090929"/>
            <a:ext cx="7817477" cy="344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4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1: Weathering &amp; Soils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4" y="2130810"/>
            <a:ext cx="10640208" cy="4398779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Oxidation: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when iron combines with oxygen to make rust</a:t>
            </a: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9" t="48578" r="32183" b="18457"/>
          <a:stretch/>
        </p:blipFill>
        <p:spPr>
          <a:xfrm>
            <a:off x="2434107" y="2962141"/>
            <a:ext cx="7006107" cy="33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6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5: Mass Movement, Wind &amp;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228" y="1963385"/>
            <a:ext cx="11567487" cy="4630598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Abrasion</a:t>
            </a:r>
            <a:r>
              <a:rPr lang="en-US" sz="3200" dirty="0" smtClean="0"/>
              <a:t>:</a:t>
            </a:r>
            <a:endParaRPr lang="en-US" sz="2800" dirty="0"/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0" t="32880" r="34295" b="21205"/>
          <a:stretch/>
        </p:blipFill>
        <p:spPr>
          <a:xfrm>
            <a:off x="2903055" y="1834166"/>
            <a:ext cx="6503831" cy="494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2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5: Mass Movement, Wind &amp;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228" y="1963385"/>
            <a:ext cx="11567487" cy="4630598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Sand Dune</a:t>
            </a:r>
            <a:r>
              <a:rPr lang="en-US" sz="3200" dirty="0" smtClean="0"/>
              <a:t>: </a:t>
            </a:r>
            <a:r>
              <a:rPr lang="en-US" sz="3200" dirty="0" smtClean="0">
                <a:solidFill>
                  <a:srgbClr val="FFC000"/>
                </a:solidFill>
              </a:rPr>
              <a:t>sand deposited in layers or mounds</a:t>
            </a:r>
          </a:p>
          <a:p>
            <a:pPr lvl="1"/>
            <a:r>
              <a:rPr lang="en-US" sz="2800" dirty="0" smtClean="0"/>
              <a:t>Windward Side: </a:t>
            </a:r>
            <a:r>
              <a:rPr lang="en-US" sz="2800" dirty="0" smtClean="0">
                <a:solidFill>
                  <a:srgbClr val="FFC000"/>
                </a:solidFill>
              </a:rPr>
              <a:t>gentle slope</a:t>
            </a:r>
          </a:p>
          <a:p>
            <a:pPr lvl="1"/>
            <a:r>
              <a:rPr lang="en-US" sz="2800" dirty="0" smtClean="0"/>
              <a:t>Leeward Side: </a:t>
            </a:r>
            <a:r>
              <a:rPr lang="en-US" sz="2800" dirty="0" smtClean="0">
                <a:solidFill>
                  <a:srgbClr val="FFC000"/>
                </a:solidFill>
              </a:rPr>
              <a:t>steep slope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4" t="42494" r="27113" b="20028"/>
          <a:stretch/>
        </p:blipFill>
        <p:spPr>
          <a:xfrm>
            <a:off x="2137890" y="3442996"/>
            <a:ext cx="7659537" cy="328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5: Mass Movement, Wind &amp;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02021"/>
            <a:ext cx="5911403" cy="4591961"/>
          </a:xfrm>
        </p:spPr>
        <p:txBody>
          <a:bodyPr>
            <a:normAutofit lnSpcReduction="10000"/>
          </a:bodyPr>
          <a:lstStyle/>
          <a:p>
            <a:r>
              <a:rPr lang="en-US" sz="3200" u="sng" dirty="0" smtClean="0"/>
              <a:t>Waves</a:t>
            </a:r>
            <a:r>
              <a:rPr lang="en-US" sz="3200" dirty="0" smtClean="0"/>
              <a:t>: </a:t>
            </a:r>
            <a:r>
              <a:rPr lang="en-US" sz="3200" dirty="0" smtClean="0">
                <a:solidFill>
                  <a:srgbClr val="FFC000"/>
                </a:solidFill>
              </a:rPr>
              <a:t>the up-and-down motion of water in the ocean or lake; usually caused by wind</a:t>
            </a:r>
          </a:p>
          <a:p>
            <a:pPr lvl="1"/>
            <a:r>
              <a:rPr lang="en-US" sz="2800" dirty="0" smtClean="0"/>
              <a:t>As </a:t>
            </a:r>
            <a:r>
              <a:rPr lang="en-US" sz="2800" dirty="0" smtClean="0">
                <a:solidFill>
                  <a:srgbClr val="FFC000"/>
                </a:solidFill>
              </a:rPr>
              <a:t>wind</a:t>
            </a:r>
            <a:r>
              <a:rPr lang="en-US" sz="2800" dirty="0" smtClean="0"/>
              <a:t> pushes a wave towards the shore, it drags along the bottom of the ocean floor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1"/>
            <a:r>
              <a:rPr lang="en-US" sz="2800" dirty="0" smtClean="0"/>
              <a:t>The dragging slows the bottom of the wave, but the top continues at the same speed</a:t>
            </a:r>
          </a:p>
          <a:p>
            <a:pPr lvl="1"/>
            <a:r>
              <a:rPr lang="en-US" sz="2800" dirty="0" smtClean="0"/>
              <a:t>Eventually the wave becomes unstable and “</a:t>
            </a:r>
            <a:r>
              <a:rPr lang="en-US" sz="2800" dirty="0" smtClean="0">
                <a:solidFill>
                  <a:srgbClr val="FFC000"/>
                </a:solidFill>
              </a:rPr>
              <a:t>breaks</a:t>
            </a:r>
            <a:r>
              <a:rPr lang="en-US" sz="2800" dirty="0" smtClean="0"/>
              <a:t>”</a:t>
            </a:r>
            <a:endParaRPr lang="en-US" sz="2800" dirty="0"/>
          </a:p>
        </p:txBody>
      </p:sp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7" t="39944" r="31021" b="18261"/>
          <a:stretch/>
        </p:blipFill>
        <p:spPr>
          <a:xfrm>
            <a:off x="5911403" y="2531824"/>
            <a:ext cx="6185764" cy="353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8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5: Mass Movement, Wind &amp;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02021"/>
            <a:ext cx="5911403" cy="459196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Waves approach the shore at an angle, but retreat parallel to the shore, creating a zigzag pattern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u="sng" dirty="0" smtClean="0"/>
              <a:t>Long Shore Current</a:t>
            </a:r>
            <a:r>
              <a:rPr lang="en-US" sz="3200" dirty="0" smtClean="0"/>
              <a:t>: </a:t>
            </a:r>
            <a:r>
              <a:rPr lang="en-US" sz="3200" dirty="0" smtClean="0">
                <a:solidFill>
                  <a:srgbClr val="FFC000"/>
                </a:solidFill>
              </a:rPr>
              <a:t>ocean current that flows parallel and close to the shore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6" name="Picture 5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49166" r="31655" b="19440"/>
          <a:stretch/>
        </p:blipFill>
        <p:spPr>
          <a:xfrm>
            <a:off x="5911404" y="1834166"/>
            <a:ext cx="5276454" cy="2325710"/>
          </a:xfrm>
          <a:prstGeom prst="rect">
            <a:avLst/>
          </a:prstGeom>
        </p:spPr>
      </p:pic>
      <p:pic>
        <p:nvPicPr>
          <p:cNvPr id="7" name="Picture 6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39746" r="30599" b="17478"/>
          <a:stretch/>
        </p:blipFill>
        <p:spPr>
          <a:xfrm>
            <a:off x="6490952" y="1834166"/>
            <a:ext cx="3665338" cy="499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1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60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1: Weathering &amp; Soils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4" y="2130810"/>
            <a:ext cx="10640208" cy="439877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Effects of Water on Rock</a:t>
            </a:r>
            <a:endParaRPr lang="en-US" sz="3200" u="sng" dirty="0" smtClean="0"/>
          </a:p>
          <a:p>
            <a:pPr lvl="1"/>
            <a:r>
              <a:rPr lang="en-US" sz="2800" dirty="0" smtClean="0"/>
              <a:t>Sometimes called the </a:t>
            </a:r>
            <a:r>
              <a:rPr lang="en-US" sz="2800" dirty="0" smtClean="0">
                <a:solidFill>
                  <a:srgbClr val="FFC000"/>
                </a:solidFill>
              </a:rPr>
              <a:t>universal solvent</a:t>
            </a:r>
            <a:r>
              <a:rPr lang="en-US" sz="2800" dirty="0" smtClean="0"/>
              <a:t>, because given enough time water can dissolve nearly everything</a:t>
            </a:r>
          </a:p>
          <a:p>
            <a:pPr lvl="1"/>
            <a:r>
              <a:rPr lang="en-US" sz="2800" dirty="0" smtClean="0"/>
              <a:t>Water can combine with </a:t>
            </a:r>
            <a:r>
              <a:rPr lang="en-US" sz="2800" dirty="0" smtClean="0">
                <a:solidFill>
                  <a:srgbClr val="FFC000"/>
                </a:solidFill>
              </a:rPr>
              <a:t>CO2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/>
              <a:t>to form carbonic acid</a:t>
            </a:r>
          </a:p>
          <a:p>
            <a:pPr lvl="1"/>
            <a:r>
              <a:rPr lang="en-US" sz="2800" dirty="0" smtClean="0"/>
              <a:t>Carbonic acid can dissolve most rock --- especially </a:t>
            </a:r>
            <a:r>
              <a:rPr lang="en-US" sz="2800" dirty="0" smtClean="0">
                <a:solidFill>
                  <a:srgbClr val="FFC000"/>
                </a:solidFill>
              </a:rPr>
              <a:t>limestone</a:t>
            </a:r>
          </a:p>
        </p:txBody>
      </p:sp>
    </p:spTree>
    <p:extLst>
      <p:ext uri="{BB962C8B-B14F-4D97-AF65-F5344CB8AC3E}">
        <p14:creationId xmlns:p14="http://schemas.microsoft.com/office/powerpoint/2010/main" val="181574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1: Weathering &amp; Soils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4" y="2040658"/>
            <a:ext cx="10640208" cy="4398779"/>
          </a:xfrm>
        </p:spPr>
        <p:txBody>
          <a:bodyPr>
            <a:normAutofit/>
          </a:bodyPr>
          <a:lstStyle/>
          <a:p>
            <a:r>
              <a:rPr lang="en-US" sz="3200" u="sng" dirty="0" smtClean="0">
                <a:hlinkClick r:id="rId2"/>
              </a:rPr>
              <a:t>Sinkhole</a:t>
            </a:r>
            <a:r>
              <a:rPr lang="en-US" sz="3200" u="sng" dirty="0" smtClean="0"/>
              <a:t>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a natural depression in a land surface formed by the dissolution and collapse of a cavern roof</a:t>
            </a: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4" t="40336" r="28803" b="17673"/>
          <a:stretch/>
        </p:blipFill>
        <p:spPr>
          <a:xfrm>
            <a:off x="4772748" y="3059251"/>
            <a:ext cx="2446987" cy="3586677"/>
          </a:xfrm>
          <a:prstGeom prst="rect">
            <a:avLst/>
          </a:prstGeom>
        </p:spPr>
      </p:pic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9" t="38767" r="35141" b="17673"/>
          <a:stretch/>
        </p:blipFill>
        <p:spPr>
          <a:xfrm>
            <a:off x="502274" y="3423036"/>
            <a:ext cx="3773510" cy="2859109"/>
          </a:xfrm>
          <a:prstGeom prst="rect">
            <a:avLst/>
          </a:prstGeom>
        </p:spPr>
      </p:pic>
      <p:pic>
        <p:nvPicPr>
          <p:cNvPr id="8" name="Picture 7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3" t="38963" r="35140" b="17477"/>
          <a:stretch/>
        </p:blipFill>
        <p:spPr>
          <a:xfrm>
            <a:off x="7716699" y="3423036"/>
            <a:ext cx="3925801" cy="29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0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1: Weathering &amp; Soils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34" y="2130810"/>
            <a:ext cx="8914439" cy="4463173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Physical Weathering: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the breakdown of rock into smaller pieces without chemical change</a:t>
            </a:r>
          </a:p>
          <a:p>
            <a:r>
              <a:rPr lang="en-US" sz="3200" u="sng" dirty="0" smtClean="0"/>
              <a:t>Abrasion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200" dirty="0" smtClean="0">
                <a:solidFill>
                  <a:srgbClr val="FFC000"/>
                </a:solidFill>
              </a:rPr>
              <a:t>breakdown when rock particles grind against rock</a:t>
            </a:r>
          </a:p>
          <a:p>
            <a:pPr lvl="1"/>
            <a:r>
              <a:rPr lang="en-US" sz="2800" u="sng" dirty="0" smtClean="0"/>
              <a:t>Characteristics</a:t>
            </a:r>
            <a:r>
              <a:rPr lang="en-US" sz="2800" dirty="0" smtClean="0"/>
              <a:t>: </a:t>
            </a:r>
            <a:r>
              <a:rPr lang="en-US" sz="2800" dirty="0" smtClean="0">
                <a:solidFill>
                  <a:srgbClr val="FFC000"/>
                </a:solidFill>
              </a:rPr>
              <a:t>round-shaped particles</a:t>
            </a:r>
          </a:p>
          <a:p>
            <a:pPr lvl="1"/>
            <a:r>
              <a:rPr lang="en-US" sz="2800" dirty="0" smtClean="0"/>
              <a:t>Occurs as sediments are moved by ice, running water, gravity, or air</a:t>
            </a:r>
          </a:p>
        </p:txBody>
      </p:sp>
      <p:pic>
        <p:nvPicPr>
          <p:cNvPr id="4" name="Picture 3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0" t="44849" r="27747" b="22383"/>
          <a:stretch/>
        </p:blipFill>
        <p:spPr>
          <a:xfrm>
            <a:off x="9221273" y="379281"/>
            <a:ext cx="2502629" cy="2444089"/>
          </a:xfrm>
          <a:prstGeom prst="rect">
            <a:avLst/>
          </a:prstGeom>
        </p:spPr>
      </p:pic>
      <p:pic>
        <p:nvPicPr>
          <p:cNvPr id="5" name="Picture 4" descr="http://www.earthtoleigh.com/documents/keynotes/7%20-%20Surface%20Processes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 t="45046" r="27746" b="24148"/>
          <a:stretch/>
        </p:blipFill>
        <p:spPr>
          <a:xfrm>
            <a:off x="8849492" y="3515931"/>
            <a:ext cx="3198693" cy="283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35003</TotalTime>
  <Words>1772</Words>
  <Application>Microsoft Office PowerPoint</Application>
  <PresentationFormat>Widescreen</PresentationFormat>
  <Paragraphs>225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Arial</vt:lpstr>
      <vt:lpstr>Calibri</vt:lpstr>
      <vt:lpstr>Trebuchet MS</vt:lpstr>
      <vt:lpstr>Berlin</vt:lpstr>
      <vt:lpstr>Surface Processes</vt:lpstr>
      <vt:lpstr>Unit Topics</vt:lpstr>
      <vt:lpstr>Topic 1: Weathering &amp; Soils</vt:lpstr>
      <vt:lpstr>Topic 1: Weathering &amp; Soils</vt:lpstr>
      <vt:lpstr>Topic 1: Weathering &amp; Soils</vt:lpstr>
      <vt:lpstr>Topic 1: Weathering &amp; Soils</vt:lpstr>
      <vt:lpstr>Topic 1: Weathering &amp; Soils</vt:lpstr>
      <vt:lpstr>Topic 1: Weathering &amp; Soils</vt:lpstr>
      <vt:lpstr>Topic 1: Weathering &amp; Soils</vt:lpstr>
      <vt:lpstr>Topic 1: Weathering &amp; Soils</vt:lpstr>
      <vt:lpstr>Topic 1: Weathering &amp; Soils</vt:lpstr>
      <vt:lpstr>Topic 1: Weathering &amp; Soils</vt:lpstr>
      <vt:lpstr>Topic 1: Weathering &amp; Soils</vt:lpstr>
      <vt:lpstr>Questions? </vt:lpstr>
      <vt:lpstr>Topic 2: Erosion &amp; Deposition</vt:lpstr>
      <vt:lpstr>Topic 2: Erosion &amp; Deposition</vt:lpstr>
      <vt:lpstr>Topic 2: Erosion &amp; Deposition</vt:lpstr>
      <vt:lpstr>Topic 2: Erosion &amp; Deposition</vt:lpstr>
      <vt:lpstr>Topic 2: Erosion &amp; Deposition</vt:lpstr>
      <vt:lpstr>Topic 2: Erosion &amp; Deposition</vt:lpstr>
      <vt:lpstr>Topic 2: Erosion &amp; Deposition</vt:lpstr>
      <vt:lpstr>Topic 2: Erosion &amp; Deposition</vt:lpstr>
      <vt:lpstr>Topic 2: Erosion &amp; Deposition</vt:lpstr>
      <vt:lpstr>Topic 2: Erosion &amp; Deposition</vt:lpstr>
      <vt:lpstr>Topic 2: Erosion &amp; Deposition</vt:lpstr>
      <vt:lpstr>Topic 2: Erosion &amp; Deposition</vt:lpstr>
      <vt:lpstr>Topic 2: Erosion &amp; Deposition</vt:lpstr>
      <vt:lpstr>Topic 2: Erosion &amp; Deposition</vt:lpstr>
      <vt:lpstr>Topic 2: Erosion &amp; Deposition</vt:lpstr>
      <vt:lpstr>Topic 2: Erosion &amp; Deposition</vt:lpstr>
      <vt:lpstr>Questions? </vt:lpstr>
      <vt:lpstr>Topic 3: Running Water</vt:lpstr>
      <vt:lpstr>Topic 3: Running Water</vt:lpstr>
      <vt:lpstr>Topic 3: Running Water</vt:lpstr>
      <vt:lpstr>Topic 3: Running Water</vt:lpstr>
      <vt:lpstr>Topic 3: Running Water</vt:lpstr>
      <vt:lpstr>Topic 3: Running Water</vt:lpstr>
      <vt:lpstr>Topic 3: Running Water</vt:lpstr>
      <vt:lpstr>Topic 3: Running Water</vt:lpstr>
      <vt:lpstr>Topic 3: Running Water</vt:lpstr>
      <vt:lpstr>Questions? </vt:lpstr>
      <vt:lpstr>Topic 4: Glaciers</vt:lpstr>
      <vt:lpstr>Topic 4: Glaciers</vt:lpstr>
      <vt:lpstr>Topic 4: Glaciers</vt:lpstr>
      <vt:lpstr>Topic 4: Glaciers</vt:lpstr>
      <vt:lpstr>Topic 4: Glaciers</vt:lpstr>
      <vt:lpstr>Topic 4: Glaciers</vt:lpstr>
      <vt:lpstr>Topic 4: Glaciers</vt:lpstr>
      <vt:lpstr>Topic 4: Glaciers</vt:lpstr>
      <vt:lpstr>Topic 4: Glaciers</vt:lpstr>
      <vt:lpstr>Questions? </vt:lpstr>
      <vt:lpstr>Topic 5: Mass Movement, Wind &amp; Waves</vt:lpstr>
      <vt:lpstr>Topic 5: Mass Movement, Wind &amp; Waves</vt:lpstr>
      <vt:lpstr>Topic 5: Mass Movement, Wind &amp; Waves</vt:lpstr>
      <vt:lpstr>Topic 5: Mass Movement, Wind &amp; Waves</vt:lpstr>
      <vt:lpstr>Topic 5: Mass Movement, Wind &amp; Waves</vt:lpstr>
      <vt:lpstr>Topic 5: Mass Movement, Wind &amp; Waves</vt:lpstr>
      <vt:lpstr>Topic 5: Mass Movement, Wind &amp; Waves</vt:lpstr>
      <vt:lpstr>Topic 5: Mass Movement, Wind &amp; Waves</vt:lpstr>
      <vt:lpstr>Topic 5: Mass Movement, Wind &amp; Waves</vt:lpstr>
      <vt:lpstr>Topic 5: Mass Movement, Wind &amp; Waves</vt:lpstr>
      <vt:lpstr>Topic 5: Mass Movement, Wind &amp; Waves</vt:lpstr>
      <vt:lpstr>Topic 5: Mass Movement, Wind &amp; Waves</vt:lpstr>
      <vt:lpstr>Questions?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5: Surface Processes</dc:title>
  <dc:creator>Robinson, Emily E</dc:creator>
  <cp:lastModifiedBy>Robinson, Emily E</cp:lastModifiedBy>
  <cp:revision>71</cp:revision>
  <dcterms:created xsi:type="dcterms:W3CDTF">2017-02-17T19:32:45Z</dcterms:created>
  <dcterms:modified xsi:type="dcterms:W3CDTF">2018-04-10T15:36:49Z</dcterms:modified>
</cp:coreProperties>
</file>